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909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7EFE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Lucy the PM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502920"/>
            <a:ext cx="22860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" dirty="0">
                <a:solidFill>
                  <a:srgbClr val="BDB4A7"/>
                </a:solidFill>
              </a:rPr>
              <a:t>EXECUTION SYSTEMS FOR TECH &amp; IMPACT TEAMS</a:t>
            </a:r>
            <a:endParaRPr lang="en-US" sz="480" dirty="0"/>
          </a:p>
        </p:txBody>
      </p:sp>
      <p:sp>
        <p:nvSpPr>
          <p:cNvPr id="4" name="Text 2"/>
          <p:cNvSpPr/>
          <p:nvPr/>
        </p:nvSpPr>
        <p:spPr>
          <a:xfrm>
            <a:off x="9144000" y="347472"/>
            <a:ext cx="25603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560" dirty="0">
                <a:solidFill>
                  <a:srgbClr val="D8A64A"/>
                </a:solidFill>
              </a:rPr>
              <a:t>PROGRAM OVERVIEW</a:t>
            </a:r>
            <a:endParaRPr lang="en-US" sz="560" dirty="0"/>
          </a:p>
        </p:txBody>
      </p:sp>
      <p:sp>
        <p:nvSpPr>
          <p:cNvPr id="5" name="Shape 3"/>
          <p:cNvSpPr/>
          <p:nvPr/>
        </p:nvSpPr>
        <p:spPr>
          <a:xfrm>
            <a:off x="502920" y="758952"/>
            <a:ext cx="11201400" cy="0"/>
          </a:xfrm>
          <a:prstGeom prst="line">
            <a:avLst/>
          </a:prstGeom>
          <a:noFill/>
          <a:ln w="8255">
            <a:solidFill>
              <a:srgbClr val="6B5631">
                <a:alpha val="8000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94360" y="960120"/>
            <a:ext cx="4754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80" b="1" dirty="0">
                <a:solidFill>
                  <a:srgbClr val="D8A6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PEOPLE · SKILLS · OPPORTUNITIES · REAL IMPACT</a:t>
            </a:r>
            <a:endParaRPr lang="en-US" sz="680" dirty="0"/>
          </a:p>
        </p:txBody>
      </p:sp>
      <p:sp>
        <p:nvSpPr>
          <p:cNvPr id="7" name="Text 5"/>
          <p:cNvSpPr/>
          <p:nvPr/>
        </p:nvSpPr>
        <p:spPr>
          <a:xfrm>
            <a:off x="594360" y="1325880"/>
            <a:ext cx="51206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000" dirty="0">
                <a:solidFill>
                  <a:srgbClr val="F7EFE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Remote Ready</a:t>
            </a:r>
            <a:endParaRPr lang="en-US" sz="4000" dirty="0"/>
          </a:p>
          <a:p>
            <a:pPr indent="0" marL="0">
              <a:buNone/>
            </a:pPr>
            <a:r>
              <a:rPr lang="en-US" sz="4000" dirty="0">
                <a:solidFill>
                  <a:srgbClr val="F7EFE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Kenya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621792" y="2834640"/>
            <a:ext cx="502920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BDB4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From digital access to paid remote work.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21792" y="3310128"/>
            <a:ext cx="5212080" cy="8686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BDB4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practical impact programme by Lucy the PM helping people build real remote-work, AI and operational skills through training, guided projects, mentorship and a pathway to meaningful paid opportunities.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621792" y="4709160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3B2A9"/>
                </a:solidFill>
              </a:rPr>
              <a:t>Partner with us  →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2423160" y="4709160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D8A64A"/>
                </a:solidFill>
              </a:rPr>
              <a:t>Sponsor a cohort  →</a:t>
            </a:r>
            <a:endParaRPr lang="en-US" sz="1000" dirty="0"/>
          </a:p>
        </p:txBody>
      </p:sp>
      <p:pic>
        <p:nvPicPr>
          <p:cNvPr id="12" name="Image 0" descr="/mnt/data/rrk_cover_cro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46520" y="961072"/>
            <a:ext cx="4937760" cy="3253359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6492240" y="4663440"/>
            <a:ext cx="4480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i="1" dirty="0">
                <a:solidFill>
                  <a:srgbClr val="D8A6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Skills everywhere. Opportunities from Kenya to the world.</a:t>
            </a:r>
            <a:endParaRPr lang="en-US" sz="1900" dirty="0"/>
          </a:p>
        </p:txBody>
      </p:sp>
      <p:sp>
        <p:nvSpPr>
          <p:cNvPr id="14" name="Shape 11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8255">
            <a:solidFill>
              <a:srgbClr val="6B5631">
                <a:alpha val="7000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502920" y="6547104"/>
            <a:ext cx="4114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BDB4A7"/>
                </a:solidFill>
              </a:rPr>
              <a:t>Remote Ready Kenya by Lucy the PM</a:t>
            </a:r>
            <a:endParaRPr lang="en-US" sz="650" dirty="0"/>
          </a:p>
        </p:txBody>
      </p:sp>
      <p:sp>
        <p:nvSpPr>
          <p:cNvPr id="16" name="Text 13"/>
          <p:cNvSpPr/>
          <p:nvPr/>
        </p:nvSpPr>
        <p:spPr>
          <a:xfrm>
            <a:off x="11384280" y="6528816"/>
            <a:ext cx="3200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D8A64A"/>
                </a:solidFill>
              </a:rPr>
              <a:t>01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909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7EFE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Lucy the PM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502920"/>
            <a:ext cx="22860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" dirty="0">
                <a:solidFill>
                  <a:srgbClr val="BDB4A7"/>
                </a:solidFill>
              </a:rPr>
              <a:t>EXECUTION SYSTEMS FOR TECH &amp; IMPACT TEAMS</a:t>
            </a:r>
            <a:endParaRPr lang="en-US" sz="480" dirty="0"/>
          </a:p>
        </p:txBody>
      </p:sp>
      <p:sp>
        <p:nvSpPr>
          <p:cNvPr id="4" name="Text 2"/>
          <p:cNvSpPr/>
          <p:nvPr/>
        </p:nvSpPr>
        <p:spPr>
          <a:xfrm>
            <a:off x="9144000" y="347472"/>
            <a:ext cx="25603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560" dirty="0">
                <a:solidFill>
                  <a:srgbClr val="D8A64A"/>
                </a:solidFill>
              </a:rPr>
              <a:t>THE GAP</a:t>
            </a:r>
            <a:endParaRPr lang="en-US" sz="560" dirty="0"/>
          </a:p>
        </p:txBody>
      </p:sp>
      <p:sp>
        <p:nvSpPr>
          <p:cNvPr id="5" name="Shape 3"/>
          <p:cNvSpPr/>
          <p:nvPr/>
        </p:nvSpPr>
        <p:spPr>
          <a:xfrm>
            <a:off x="502920" y="758952"/>
            <a:ext cx="11201400" cy="0"/>
          </a:xfrm>
          <a:prstGeom prst="line">
            <a:avLst/>
          </a:prstGeom>
          <a:noFill/>
          <a:ln w="8255">
            <a:solidFill>
              <a:srgbClr val="6B5631">
                <a:alpha val="8000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94360" y="960120"/>
            <a:ext cx="5029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dirty="0">
                <a:solidFill>
                  <a:srgbClr val="F7EFE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Digital skills alone</a:t>
            </a:r>
            <a:endParaRPr lang="en-US" sz="3100" dirty="0"/>
          </a:p>
          <a:p>
            <a:pPr indent="0" marL="0">
              <a:buNone/>
            </a:pPr>
            <a:r>
              <a:rPr lang="en-US" sz="3100" dirty="0">
                <a:solidFill>
                  <a:srgbClr val="F7EFE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are not enough.</a:t>
            </a:r>
            <a:endParaRPr lang="en-US" sz="3100" dirty="0"/>
          </a:p>
        </p:txBody>
      </p:sp>
      <p:sp>
        <p:nvSpPr>
          <p:cNvPr id="7" name="Text 5"/>
          <p:cNvSpPr/>
          <p:nvPr/>
        </p:nvSpPr>
        <p:spPr>
          <a:xfrm>
            <a:off x="621792" y="1984248"/>
            <a:ext cx="512064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30" dirty="0">
                <a:solidFill>
                  <a:srgbClr val="BDB4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Many talented people learn online, but still struggle to convert learning into legitimate remote work because the missing pieces are practical, social and structural.</a:t>
            </a:r>
            <a:endParaRPr lang="en-US" sz="1230" dirty="0"/>
          </a:p>
        </p:txBody>
      </p:sp>
      <p:pic>
        <p:nvPicPr>
          <p:cNvPr id="8" name="Image 0" descr="/mnt/data/rrk_problem_cro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3141" y="1051560"/>
            <a:ext cx="4887358" cy="2596896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621792" y="3337560"/>
            <a:ext cx="2468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7EFE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Limited practical experience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621792" y="3648456"/>
            <a:ext cx="246888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BDB4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Concepts do not always translate into confidence, client-ready delivery or proof of execution.</a:t>
            </a:r>
            <a:endParaRPr lang="en-US" sz="850" dirty="0"/>
          </a:p>
        </p:txBody>
      </p:sp>
      <p:sp>
        <p:nvSpPr>
          <p:cNvPr id="11" name="Text 8"/>
          <p:cNvSpPr/>
          <p:nvPr/>
        </p:nvSpPr>
        <p:spPr>
          <a:xfrm>
            <a:off x="3246120" y="3337560"/>
            <a:ext cx="2468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7EFE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Weak portfolio evidence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3246120" y="3648456"/>
            <a:ext cx="246888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BDB4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Applications need work samples, project stories and credibility — not certificates alone.</a:t>
            </a:r>
            <a:endParaRPr lang="en-US" sz="850" dirty="0"/>
          </a:p>
        </p:txBody>
      </p:sp>
      <p:sp>
        <p:nvSpPr>
          <p:cNvPr id="13" name="Text 10"/>
          <p:cNvSpPr/>
          <p:nvPr/>
        </p:nvSpPr>
        <p:spPr>
          <a:xfrm>
            <a:off x="5870448" y="4187952"/>
            <a:ext cx="2468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7EFE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Low access to tools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5870448" y="4498848"/>
            <a:ext cx="246888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BDB4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Paid tools, templates and workflow systems are often out of reach for early-stage workers.</a:t>
            </a:r>
            <a:endParaRPr lang="en-US" sz="850" dirty="0"/>
          </a:p>
        </p:txBody>
      </p:sp>
      <p:sp>
        <p:nvSpPr>
          <p:cNvPr id="15" name="Text 12"/>
          <p:cNvSpPr/>
          <p:nvPr/>
        </p:nvSpPr>
        <p:spPr>
          <a:xfrm>
            <a:off x="8494776" y="4187952"/>
            <a:ext cx="2468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7EFE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Unclear path to income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8494776" y="4498848"/>
            <a:ext cx="246888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BDB4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Learners need coaching, application support, interview preparation and realistic routes to paid work.</a:t>
            </a:r>
            <a:endParaRPr lang="en-US" sz="850" dirty="0"/>
          </a:p>
        </p:txBody>
      </p:sp>
      <p:sp>
        <p:nvSpPr>
          <p:cNvPr id="17" name="Text 14"/>
          <p:cNvSpPr/>
          <p:nvPr/>
        </p:nvSpPr>
        <p:spPr>
          <a:xfrm>
            <a:off x="621792" y="5559552"/>
            <a:ext cx="6126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D8A6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Remote Ready Kenya bridges learning and evidence.</a:t>
            </a:r>
            <a:endParaRPr lang="en-US" sz="2000" dirty="0"/>
          </a:p>
        </p:txBody>
      </p:sp>
      <p:sp>
        <p:nvSpPr>
          <p:cNvPr id="18" name="Shape 15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8255">
            <a:solidFill>
              <a:srgbClr val="6B5631">
                <a:alpha val="70000"/>
              </a:srgbClr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502920" y="6547104"/>
            <a:ext cx="4114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BDB4A7"/>
                </a:solidFill>
              </a:rPr>
              <a:t>Remote Ready Kenya by Lucy the PM</a:t>
            </a:r>
            <a:endParaRPr lang="en-US" sz="650" dirty="0"/>
          </a:p>
        </p:txBody>
      </p:sp>
      <p:sp>
        <p:nvSpPr>
          <p:cNvPr id="20" name="Text 17"/>
          <p:cNvSpPr/>
          <p:nvPr/>
        </p:nvSpPr>
        <p:spPr>
          <a:xfrm>
            <a:off x="11384280" y="6528816"/>
            <a:ext cx="3200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D8A64A"/>
                </a:solidFill>
              </a:rPr>
              <a:t>02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909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7EFE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Lucy the PM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502920"/>
            <a:ext cx="22860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" dirty="0">
                <a:solidFill>
                  <a:srgbClr val="BDB4A7"/>
                </a:solidFill>
              </a:rPr>
              <a:t>EXECUTION SYSTEMS FOR TECH &amp; IMPACT TEAMS</a:t>
            </a:r>
            <a:endParaRPr lang="en-US" sz="480" dirty="0"/>
          </a:p>
        </p:txBody>
      </p:sp>
      <p:sp>
        <p:nvSpPr>
          <p:cNvPr id="4" name="Text 2"/>
          <p:cNvSpPr/>
          <p:nvPr/>
        </p:nvSpPr>
        <p:spPr>
          <a:xfrm>
            <a:off x="9144000" y="347472"/>
            <a:ext cx="25603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560" dirty="0">
                <a:solidFill>
                  <a:srgbClr val="D8A64A"/>
                </a:solidFill>
              </a:rPr>
              <a:t>PROGRAM MODEL</a:t>
            </a:r>
            <a:endParaRPr lang="en-US" sz="560" dirty="0"/>
          </a:p>
        </p:txBody>
      </p:sp>
      <p:sp>
        <p:nvSpPr>
          <p:cNvPr id="5" name="Shape 3"/>
          <p:cNvSpPr/>
          <p:nvPr/>
        </p:nvSpPr>
        <p:spPr>
          <a:xfrm>
            <a:off x="502920" y="758952"/>
            <a:ext cx="11201400" cy="0"/>
          </a:xfrm>
          <a:prstGeom prst="line">
            <a:avLst/>
          </a:prstGeom>
          <a:noFill/>
          <a:ln w="8255">
            <a:solidFill>
              <a:srgbClr val="6B5631">
                <a:alpha val="8000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94360" y="914400"/>
            <a:ext cx="6949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7EFE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practical, end-to-end pathway</a:t>
            </a:r>
            <a:endParaRPr lang="en-US" sz="3000" dirty="0"/>
          </a:p>
          <a:p>
            <a:pPr indent="0" marL="0">
              <a:buNone/>
            </a:pPr>
            <a:r>
              <a:rPr lang="en-US" sz="3000" dirty="0">
                <a:solidFill>
                  <a:srgbClr val="F7EFE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 remote work.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21792" y="1810512"/>
            <a:ext cx="6400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30" dirty="0">
                <a:solidFill>
                  <a:srgbClr val="BDB4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Each cohort follows a structured journey from readiness to guided practice, portfolio proof, applications and outcome tracking.</a:t>
            </a:r>
            <a:endParaRPr lang="en-US" sz="1230" dirty="0"/>
          </a:p>
        </p:txBody>
      </p:sp>
      <p:sp>
        <p:nvSpPr>
          <p:cNvPr id="8" name="Text 6"/>
          <p:cNvSpPr/>
          <p:nvPr/>
        </p:nvSpPr>
        <p:spPr>
          <a:xfrm>
            <a:off x="731520" y="2743200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D8A64A"/>
                </a:solidFill>
              </a:rPr>
              <a:t>01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1207008" y="2843784"/>
            <a:ext cx="1143000" cy="0"/>
          </a:xfrm>
          <a:prstGeom prst="line">
            <a:avLst/>
          </a:prstGeom>
          <a:noFill/>
          <a:ln w="12700">
            <a:solidFill>
              <a:srgbClr val="D8A64A">
                <a:alpha val="95000"/>
              </a:srgbClr>
            </a:solidFill>
            <a:prstDash val="solid"/>
            <a:tailEnd type="triangle"/>
          </a:ln>
        </p:spPr>
      </p:sp>
      <p:sp>
        <p:nvSpPr>
          <p:cNvPr id="10" name="Text 8"/>
          <p:cNvSpPr/>
          <p:nvPr/>
        </p:nvSpPr>
        <p:spPr>
          <a:xfrm>
            <a:off x="475488" y="3127248"/>
            <a:ext cx="1051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7EFE7"/>
                </a:solidFill>
              </a:rPr>
              <a:t>Selection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292608" y="3456432"/>
            <a:ext cx="141732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610" dirty="0">
                <a:solidFill>
                  <a:srgbClr val="BDB4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Screening and readiness fit.</a:t>
            </a:r>
            <a:endParaRPr lang="en-US" sz="610" dirty="0"/>
          </a:p>
        </p:txBody>
      </p:sp>
      <p:sp>
        <p:nvSpPr>
          <p:cNvPr id="12" name="Text 10"/>
          <p:cNvSpPr/>
          <p:nvPr/>
        </p:nvSpPr>
        <p:spPr>
          <a:xfrm>
            <a:off x="2606040" y="2743200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D8A64A"/>
                </a:solidFill>
              </a:rPr>
              <a:t>02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3081528" y="2843784"/>
            <a:ext cx="1143000" cy="0"/>
          </a:xfrm>
          <a:prstGeom prst="line">
            <a:avLst/>
          </a:prstGeom>
          <a:noFill/>
          <a:ln w="12700">
            <a:solidFill>
              <a:srgbClr val="D8A64A">
                <a:alpha val="95000"/>
              </a:srgbClr>
            </a:solidFill>
            <a:prstDash val="solid"/>
            <a:tailEnd type="triangle"/>
          </a:ln>
        </p:spPr>
      </p:sp>
      <p:sp>
        <p:nvSpPr>
          <p:cNvPr id="14" name="Text 12"/>
          <p:cNvSpPr/>
          <p:nvPr/>
        </p:nvSpPr>
        <p:spPr>
          <a:xfrm>
            <a:off x="2350008" y="3127248"/>
            <a:ext cx="1051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7EFE7"/>
                </a:solidFill>
              </a:rPr>
              <a:t>Training</a:t>
            </a:r>
            <a:endParaRPr lang="en-US" sz="850" dirty="0"/>
          </a:p>
        </p:txBody>
      </p:sp>
      <p:sp>
        <p:nvSpPr>
          <p:cNvPr id="15" name="Text 13"/>
          <p:cNvSpPr/>
          <p:nvPr/>
        </p:nvSpPr>
        <p:spPr>
          <a:xfrm>
            <a:off x="2167128" y="3456432"/>
            <a:ext cx="141732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610" dirty="0">
                <a:solidFill>
                  <a:srgbClr val="BDB4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Hands-on AI and operations skills.</a:t>
            </a:r>
            <a:endParaRPr lang="en-US" sz="610" dirty="0"/>
          </a:p>
        </p:txBody>
      </p:sp>
      <p:sp>
        <p:nvSpPr>
          <p:cNvPr id="16" name="Text 14"/>
          <p:cNvSpPr/>
          <p:nvPr/>
        </p:nvSpPr>
        <p:spPr>
          <a:xfrm>
            <a:off x="4480560" y="2743200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D8A64A"/>
                </a:solidFill>
              </a:rPr>
              <a:t>03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4956048" y="2843784"/>
            <a:ext cx="1143000" cy="0"/>
          </a:xfrm>
          <a:prstGeom prst="line">
            <a:avLst/>
          </a:prstGeom>
          <a:noFill/>
          <a:ln w="12700">
            <a:solidFill>
              <a:srgbClr val="D8A64A">
                <a:alpha val="95000"/>
              </a:srgbClr>
            </a:solidFill>
            <a:prstDash val="solid"/>
            <a:tailEnd type="triangle"/>
          </a:ln>
        </p:spPr>
      </p:sp>
      <p:sp>
        <p:nvSpPr>
          <p:cNvPr id="18" name="Text 16"/>
          <p:cNvSpPr/>
          <p:nvPr/>
        </p:nvSpPr>
        <p:spPr>
          <a:xfrm>
            <a:off x="4224528" y="3127248"/>
            <a:ext cx="1051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7EFE7"/>
                </a:solidFill>
              </a:rPr>
              <a:t>Guided execution</a:t>
            </a:r>
            <a:endParaRPr lang="en-US" sz="850" dirty="0"/>
          </a:p>
        </p:txBody>
      </p:sp>
      <p:sp>
        <p:nvSpPr>
          <p:cNvPr id="19" name="Text 17"/>
          <p:cNvSpPr/>
          <p:nvPr/>
        </p:nvSpPr>
        <p:spPr>
          <a:xfrm>
            <a:off x="4041648" y="3456432"/>
            <a:ext cx="141732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610" dirty="0">
                <a:solidFill>
                  <a:srgbClr val="BDB4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Real project briefs with support.</a:t>
            </a:r>
            <a:endParaRPr lang="en-US" sz="610" dirty="0"/>
          </a:p>
        </p:txBody>
      </p:sp>
      <p:sp>
        <p:nvSpPr>
          <p:cNvPr id="20" name="Text 18"/>
          <p:cNvSpPr/>
          <p:nvPr/>
        </p:nvSpPr>
        <p:spPr>
          <a:xfrm>
            <a:off x="6355080" y="2743200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D8A64A"/>
                </a:solidFill>
              </a:rPr>
              <a:t>04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6830568" y="2843784"/>
            <a:ext cx="1143000" cy="0"/>
          </a:xfrm>
          <a:prstGeom prst="line">
            <a:avLst/>
          </a:prstGeom>
          <a:noFill/>
          <a:ln w="12700">
            <a:solidFill>
              <a:srgbClr val="D8A64A">
                <a:alpha val="95000"/>
              </a:srgbClr>
            </a:solidFill>
            <a:prstDash val="solid"/>
            <a:tailEnd type="triangle"/>
          </a:ln>
        </p:spPr>
      </p:sp>
      <p:sp>
        <p:nvSpPr>
          <p:cNvPr id="22" name="Text 20"/>
          <p:cNvSpPr/>
          <p:nvPr/>
        </p:nvSpPr>
        <p:spPr>
          <a:xfrm>
            <a:off x="6099048" y="3127248"/>
            <a:ext cx="1051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7EFE7"/>
                </a:solidFill>
              </a:rPr>
              <a:t>Portfolio support</a:t>
            </a:r>
            <a:endParaRPr lang="en-US" sz="850" dirty="0"/>
          </a:p>
        </p:txBody>
      </p:sp>
      <p:sp>
        <p:nvSpPr>
          <p:cNvPr id="23" name="Text 21"/>
          <p:cNvSpPr/>
          <p:nvPr/>
        </p:nvSpPr>
        <p:spPr>
          <a:xfrm>
            <a:off x="5916168" y="3456432"/>
            <a:ext cx="141732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610" dirty="0">
                <a:solidFill>
                  <a:srgbClr val="BDB4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Build evidence of real work.</a:t>
            </a:r>
            <a:endParaRPr lang="en-US" sz="610" dirty="0"/>
          </a:p>
        </p:txBody>
      </p:sp>
      <p:sp>
        <p:nvSpPr>
          <p:cNvPr id="24" name="Text 22"/>
          <p:cNvSpPr/>
          <p:nvPr/>
        </p:nvSpPr>
        <p:spPr>
          <a:xfrm>
            <a:off x="8229600" y="2743200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D8A64A"/>
                </a:solidFill>
              </a:rPr>
              <a:t>05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8705088" y="2843784"/>
            <a:ext cx="1143000" cy="0"/>
          </a:xfrm>
          <a:prstGeom prst="line">
            <a:avLst/>
          </a:prstGeom>
          <a:noFill/>
          <a:ln w="12700">
            <a:solidFill>
              <a:srgbClr val="D8A64A">
                <a:alpha val="95000"/>
              </a:srgbClr>
            </a:solidFill>
            <a:prstDash val="solid"/>
            <a:tailEnd type="triangle"/>
          </a:ln>
        </p:spPr>
      </p:sp>
      <p:sp>
        <p:nvSpPr>
          <p:cNvPr id="26" name="Text 24"/>
          <p:cNvSpPr/>
          <p:nvPr/>
        </p:nvSpPr>
        <p:spPr>
          <a:xfrm>
            <a:off x="7973568" y="3127248"/>
            <a:ext cx="1051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7EFE7"/>
                </a:solidFill>
              </a:rPr>
              <a:t>Applications</a:t>
            </a:r>
            <a:endParaRPr lang="en-US" sz="850" dirty="0"/>
          </a:p>
        </p:txBody>
      </p:sp>
      <p:sp>
        <p:nvSpPr>
          <p:cNvPr id="27" name="Text 25"/>
          <p:cNvSpPr/>
          <p:nvPr/>
        </p:nvSpPr>
        <p:spPr>
          <a:xfrm>
            <a:off x="7790688" y="3456432"/>
            <a:ext cx="141732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610" dirty="0">
                <a:solidFill>
                  <a:srgbClr val="BDB4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CV, outreach and interviews.</a:t>
            </a:r>
            <a:endParaRPr lang="en-US" sz="610" dirty="0"/>
          </a:p>
        </p:txBody>
      </p:sp>
      <p:sp>
        <p:nvSpPr>
          <p:cNvPr id="28" name="Text 26"/>
          <p:cNvSpPr/>
          <p:nvPr/>
        </p:nvSpPr>
        <p:spPr>
          <a:xfrm>
            <a:off x="10104120" y="2743200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D8A64A"/>
                </a:solidFill>
              </a:rPr>
              <a:t>06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10579608" y="2843784"/>
            <a:ext cx="0" cy="0"/>
          </a:xfrm>
          <a:prstGeom prst="line">
            <a:avLst/>
          </a:prstGeom>
          <a:noFill/>
          <a:ln w="12700">
            <a:solidFill>
              <a:srgbClr val="D8A64A">
                <a:alpha val="95000"/>
              </a:srgbClr>
            </a:solidFill>
            <a:prstDash val="solid"/>
            <a:tailEnd type="triangle"/>
          </a:ln>
        </p:spPr>
      </p:sp>
      <p:sp>
        <p:nvSpPr>
          <p:cNvPr id="30" name="Text 28"/>
          <p:cNvSpPr/>
          <p:nvPr/>
        </p:nvSpPr>
        <p:spPr>
          <a:xfrm>
            <a:off x="9848088" y="3127248"/>
            <a:ext cx="1051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7EFE7"/>
                </a:solidFill>
              </a:rPr>
              <a:t>Outcome tracking</a:t>
            </a:r>
            <a:endParaRPr lang="en-US" sz="850" dirty="0"/>
          </a:p>
        </p:txBody>
      </p:sp>
      <p:sp>
        <p:nvSpPr>
          <p:cNvPr id="31" name="Text 29"/>
          <p:cNvSpPr/>
          <p:nvPr/>
        </p:nvSpPr>
        <p:spPr>
          <a:xfrm>
            <a:off x="9665208" y="3456432"/>
            <a:ext cx="141732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610" dirty="0">
                <a:solidFill>
                  <a:srgbClr val="BDB4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Track contracts, income and feedback.</a:t>
            </a:r>
            <a:endParaRPr lang="en-US" sz="610" dirty="0"/>
          </a:p>
        </p:txBody>
      </p:sp>
      <p:pic>
        <p:nvPicPr>
          <p:cNvPr id="32" name="Image 0" descr="/mnt/data/rrk_program_cro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4572972"/>
            <a:ext cx="4297680" cy="1826857"/>
          </a:xfrm>
          <a:prstGeom prst="rect">
            <a:avLst/>
          </a:prstGeom>
        </p:spPr>
      </p:pic>
      <p:sp>
        <p:nvSpPr>
          <p:cNvPr id="33" name="Text 30"/>
          <p:cNvSpPr/>
          <p:nvPr/>
        </p:nvSpPr>
        <p:spPr>
          <a:xfrm>
            <a:off x="6446520" y="4754880"/>
            <a:ext cx="5120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F7EFE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goal is not just “training completed.”</a:t>
            </a:r>
            <a:endParaRPr lang="en-US" sz="2000" dirty="0"/>
          </a:p>
        </p:txBody>
      </p:sp>
      <p:sp>
        <p:nvSpPr>
          <p:cNvPr id="34" name="Text 31"/>
          <p:cNvSpPr/>
          <p:nvPr/>
        </p:nvSpPr>
        <p:spPr>
          <a:xfrm>
            <a:off x="6473952" y="5193792"/>
            <a:ext cx="484632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BDB4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goal is credible work readiness, stronger confidence and a clearer route to paid opportunities.</a:t>
            </a:r>
            <a:endParaRPr lang="en-US" sz="1220" dirty="0"/>
          </a:p>
        </p:txBody>
      </p:sp>
      <p:sp>
        <p:nvSpPr>
          <p:cNvPr id="35" name="Shape 32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8255">
            <a:solidFill>
              <a:srgbClr val="6B5631">
                <a:alpha val="70000"/>
              </a:srgbClr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502920" y="6547104"/>
            <a:ext cx="4114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BDB4A7"/>
                </a:solidFill>
              </a:rPr>
              <a:t>Remote Ready Kenya by Lucy the PM</a:t>
            </a:r>
            <a:endParaRPr lang="en-US" sz="650" dirty="0"/>
          </a:p>
        </p:txBody>
      </p:sp>
      <p:sp>
        <p:nvSpPr>
          <p:cNvPr id="37" name="Text 34"/>
          <p:cNvSpPr/>
          <p:nvPr/>
        </p:nvSpPr>
        <p:spPr>
          <a:xfrm>
            <a:off x="11384280" y="6528816"/>
            <a:ext cx="3200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D8A64A"/>
                </a:solidFill>
              </a:rPr>
              <a:t>03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909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7EFE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Lucy the PM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502920"/>
            <a:ext cx="22860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" dirty="0">
                <a:solidFill>
                  <a:srgbClr val="BDB4A7"/>
                </a:solidFill>
              </a:rPr>
              <a:t>EXECUTION SYSTEMS FOR TECH &amp; IMPACT TEAMS</a:t>
            </a:r>
            <a:endParaRPr lang="en-US" sz="480" dirty="0"/>
          </a:p>
        </p:txBody>
      </p:sp>
      <p:sp>
        <p:nvSpPr>
          <p:cNvPr id="4" name="Text 2"/>
          <p:cNvSpPr/>
          <p:nvPr/>
        </p:nvSpPr>
        <p:spPr>
          <a:xfrm>
            <a:off x="9144000" y="347472"/>
            <a:ext cx="25603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560" dirty="0">
                <a:solidFill>
                  <a:srgbClr val="D8A64A"/>
                </a:solidFill>
              </a:rPr>
              <a:t>PARTICIPANT SUPPORT</a:t>
            </a:r>
            <a:endParaRPr lang="en-US" sz="560" dirty="0"/>
          </a:p>
        </p:txBody>
      </p:sp>
      <p:sp>
        <p:nvSpPr>
          <p:cNvPr id="5" name="Shape 3"/>
          <p:cNvSpPr/>
          <p:nvPr/>
        </p:nvSpPr>
        <p:spPr>
          <a:xfrm>
            <a:off x="502920" y="758952"/>
            <a:ext cx="11201400" cy="0"/>
          </a:xfrm>
          <a:prstGeom prst="line">
            <a:avLst/>
          </a:prstGeom>
          <a:noFill/>
          <a:ln w="8255">
            <a:solidFill>
              <a:srgbClr val="6B5631">
                <a:alpha val="8000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94360" y="914400"/>
            <a:ext cx="4206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dirty="0">
                <a:solidFill>
                  <a:srgbClr val="F7EFE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participants</a:t>
            </a:r>
            <a:endParaRPr lang="en-US" sz="3100" dirty="0"/>
          </a:p>
          <a:p>
            <a:pPr indent="0" marL="0">
              <a:buNone/>
            </a:pPr>
            <a:r>
              <a:rPr lang="en-US" sz="3100" dirty="0">
                <a:solidFill>
                  <a:srgbClr val="F7EFE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receive.</a:t>
            </a:r>
            <a:endParaRPr lang="en-US" sz="3100" dirty="0"/>
          </a:p>
        </p:txBody>
      </p:sp>
      <p:sp>
        <p:nvSpPr>
          <p:cNvPr id="7" name="Text 5"/>
          <p:cNvSpPr/>
          <p:nvPr/>
        </p:nvSpPr>
        <p:spPr>
          <a:xfrm>
            <a:off x="621792" y="1810512"/>
            <a:ext cx="429768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30" dirty="0">
                <a:solidFill>
                  <a:srgbClr val="BDB4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cohort combines structured learning, practical execution and human support so participants can move beyond theory.</a:t>
            </a:r>
            <a:endParaRPr lang="en-US" sz="1230" dirty="0"/>
          </a:p>
        </p:txBody>
      </p:sp>
      <p:sp>
        <p:nvSpPr>
          <p:cNvPr id="8" name="Text 6"/>
          <p:cNvSpPr/>
          <p:nvPr/>
        </p:nvSpPr>
        <p:spPr>
          <a:xfrm>
            <a:off x="685800" y="2743200"/>
            <a:ext cx="2971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7EFE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Practical training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85800" y="3054096"/>
            <a:ext cx="297180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BDB4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Remote work, AI tools and operational workflows.</a:t>
            </a:r>
            <a:endParaRPr lang="en-US" sz="850" dirty="0"/>
          </a:p>
        </p:txBody>
      </p:sp>
      <p:sp>
        <p:nvSpPr>
          <p:cNvPr id="10" name="Text 8"/>
          <p:cNvSpPr/>
          <p:nvPr/>
        </p:nvSpPr>
        <p:spPr>
          <a:xfrm>
            <a:off x="4389120" y="2743200"/>
            <a:ext cx="2971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7EFE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Guided projects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389120" y="3054096"/>
            <a:ext cx="297180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BDB4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Realistic briefs to practise delivery and build confidence.</a:t>
            </a:r>
            <a:endParaRPr lang="en-US" sz="850" dirty="0"/>
          </a:p>
        </p:txBody>
      </p:sp>
      <p:sp>
        <p:nvSpPr>
          <p:cNvPr id="12" name="Text 10"/>
          <p:cNvSpPr/>
          <p:nvPr/>
        </p:nvSpPr>
        <p:spPr>
          <a:xfrm>
            <a:off x="8092440" y="2743200"/>
            <a:ext cx="2971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7EFE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Tools &amp; access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8092440" y="3054096"/>
            <a:ext cx="297180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BDB4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Templates, resources and tools needed to work effectively.</a:t>
            </a:r>
            <a:endParaRPr lang="en-US" sz="850" dirty="0"/>
          </a:p>
        </p:txBody>
      </p:sp>
      <p:sp>
        <p:nvSpPr>
          <p:cNvPr id="14" name="Text 12"/>
          <p:cNvSpPr/>
          <p:nvPr/>
        </p:nvSpPr>
        <p:spPr>
          <a:xfrm>
            <a:off x="685800" y="3840480"/>
            <a:ext cx="2971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7EFE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Mentorship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85800" y="4151376"/>
            <a:ext cx="297180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BDB4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Guidance from people who understand remote operations.</a:t>
            </a:r>
            <a:endParaRPr lang="en-US" sz="850" dirty="0"/>
          </a:p>
        </p:txBody>
      </p:sp>
      <p:sp>
        <p:nvSpPr>
          <p:cNvPr id="16" name="Text 14"/>
          <p:cNvSpPr/>
          <p:nvPr/>
        </p:nvSpPr>
        <p:spPr>
          <a:xfrm>
            <a:off x="4389120" y="3840480"/>
            <a:ext cx="2971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7EFE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Job readiness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389120" y="4151376"/>
            <a:ext cx="297180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BDB4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CV, LinkedIn, outreach, interviews and communication.</a:t>
            </a:r>
            <a:endParaRPr lang="en-US" sz="850" dirty="0"/>
          </a:p>
        </p:txBody>
      </p:sp>
      <p:sp>
        <p:nvSpPr>
          <p:cNvPr id="18" name="Text 16"/>
          <p:cNvSpPr/>
          <p:nvPr/>
        </p:nvSpPr>
        <p:spPr>
          <a:xfrm>
            <a:off x="8092440" y="3840480"/>
            <a:ext cx="2971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7EFE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Portfolio building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092440" y="4151376"/>
            <a:ext cx="297180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BDB4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Public-safe work samples and stories participants can show.</a:t>
            </a:r>
            <a:endParaRPr lang="en-US" sz="850" dirty="0"/>
          </a:p>
        </p:txBody>
      </p:sp>
      <p:pic>
        <p:nvPicPr>
          <p:cNvPr id="20" name="Image 0" descr="/mnt/data/rrk_cover_cro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44310" y="914400"/>
            <a:ext cx="2359299" cy="1554480"/>
          </a:xfrm>
          <a:prstGeom prst="rect">
            <a:avLst/>
          </a:prstGeom>
        </p:spPr>
      </p:pic>
      <p:sp>
        <p:nvSpPr>
          <p:cNvPr id="21" name="Text 18"/>
          <p:cNvSpPr/>
          <p:nvPr/>
        </p:nvSpPr>
        <p:spPr>
          <a:xfrm>
            <a:off x="6400800" y="5486400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i="1" dirty="0">
                <a:solidFill>
                  <a:srgbClr val="D8A6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Proof beats vague potential.</a:t>
            </a:r>
            <a:endParaRPr lang="en-US" sz="2100" dirty="0"/>
          </a:p>
        </p:txBody>
      </p:sp>
      <p:sp>
        <p:nvSpPr>
          <p:cNvPr id="22" name="Shape 19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8255">
            <a:solidFill>
              <a:srgbClr val="6B5631">
                <a:alpha val="70000"/>
              </a:srgbClr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502920" y="6547104"/>
            <a:ext cx="4114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BDB4A7"/>
                </a:solidFill>
              </a:rPr>
              <a:t>Remote Ready Kenya by Lucy the PM</a:t>
            </a:r>
            <a:endParaRPr lang="en-US" sz="650" dirty="0"/>
          </a:p>
        </p:txBody>
      </p:sp>
      <p:sp>
        <p:nvSpPr>
          <p:cNvPr id="24" name="Text 21"/>
          <p:cNvSpPr/>
          <p:nvPr/>
        </p:nvSpPr>
        <p:spPr>
          <a:xfrm>
            <a:off x="11384280" y="6528816"/>
            <a:ext cx="3200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D8A64A"/>
                </a:solidFill>
              </a:rPr>
              <a:t>04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909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7EFE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Lucy the PM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502920"/>
            <a:ext cx="22860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" dirty="0">
                <a:solidFill>
                  <a:srgbClr val="BDB4A7"/>
                </a:solidFill>
              </a:rPr>
              <a:t>EXECUTION SYSTEMS FOR TECH &amp; IMPACT TEAMS</a:t>
            </a:r>
            <a:endParaRPr lang="en-US" sz="480" dirty="0"/>
          </a:p>
        </p:txBody>
      </p:sp>
      <p:sp>
        <p:nvSpPr>
          <p:cNvPr id="4" name="Text 2"/>
          <p:cNvSpPr/>
          <p:nvPr/>
        </p:nvSpPr>
        <p:spPr>
          <a:xfrm>
            <a:off x="9144000" y="347472"/>
            <a:ext cx="25603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560" dirty="0">
                <a:solidFill>
                  <a:srgbClr val="D8A64A"/>
                </a:solidFill>
              </a:rPr>
              <a:t>OUTCOMES</a:t>
            </a:r>
            <a:endParaRPr lang="en-US" sz="560" dirty="0"/>
          </a:p>
        </p:txBody>
      </p:sp>
      <p:sp>
        <p:nvSpPr>
          <p:cNvPr id="5" name="Shape 3"/>
          <p:cNvSpPr/>
          <p:nvPr/>
        </p:nvSpPr>
        <p:spPr>
          <a:xfrm>
            <a:off x="502920" y="758952"/>
            <a:ext cx="11201400" cy="0"/>
          </a:xfrm>
          <a:prstGeom prst="line">
            <a:avLst/>
          </a:prstGeom>
          <a:noFill/>
          <a:ln w="8255">
            <a:solidFill>
              <a:srgbClr val="6B5631">
                <a:alpha val="8000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94360" y="914400"/>
            <a:ext cx="6126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7EFE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Measurable outcomes,</a:t>
            </a:r>
            <a:endParaRPr lang="en-US" sz="3000" dirty="0"/>
          </a:p>
          <a:p>
            <a:pPr indent="0" marL="0">
              <a:buNone/>
            </a:pPr>
            <a:r>
              <a:rPr lang="en-US" sz="3000" dirty="0">
                <a:solidFill>
                  <a:srgbClr val="F7EFE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not vague impact claims.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21792" y="1810512"/>
            <a:ext cx="640080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BDB4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programme should track real progress in ways funders, partners and participants can understand. Early numbers must be labelled honestly as targets, pilots or verified actuals.</a:t>
            </a:r>
            <a:endParaRPr lang="en-US" sz="1220" dirty="0"/>
          </a:p>
        </p:txBody>
      </p:sp>
      <p:sp>
        <p:nvSpPr>
          <p:cNvPr id="8" name="Text 6"/>
          <p:cNvSpPr/>
          <p:nvPr/>
        </p:nvSpPr>
        <p:spPr>
          <a:xfrm>
            <a:off x="594360" y="2971800"/>
            <a:ext cx="1508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dirty="0">
                <a:solidFill>
                  <a:srgbClr val="D8A6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70–90%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594360" y="3355848"/>
            <a:ext cx="1508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F7EFE7"/>
                </a:solidFill>
              </a:rPr>
              <a:t>programme completion</a:t>
            </a:r>
            <a:endParaRPr lang="en-US" sz="850" dirty="0"/>
          </a:p>
        </p:txBody>
      </p:sp>
      <p:sp>
        <p:nvSpPr>
          <p:cNvPr id="10" name="Text 8"/>
          <p:cNvSpPr/>
          <p:nvPr/>
        </p:nvSpPr>
        <p:spPr>
          <a:xfrm>
            <a:off x="2468880" y="2971800"/>
            <a:ext cx="1508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dirty="0">
                <a:solidFill>
                  <a:srgbClr val="D8A6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100+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2468880" y="3355848"/>
            <a:ext cx="1508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F7EFE7"/>
                </a:solidFill>
              </a:rPr>
              <a:t>portfolios created</a:t>
            </a:r>
            <a:endParaRPr lang="en-US" sz="850" dirty="0"/>
          </a:p>
        </p:txBody>
      </p:sp>
      <p:sp>
        <p:nvSpPr>
          <p:cNvPr id="12" name="Text 10"/>
          <p:cNvSpPr/>
          <p:nvPr/>
        </p:nvSpPr>
        <p:spPr>
          <a:xfrm>
            <a:off x="4343400" y="2971800"/>
            <a:ext cx="1508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dirty="0">
                <a:solidFill>
                  <a:srgbClr val="D8A6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500+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4343400" y="3355848"/>
            <a:ext cx="1508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F7EFE7"/>
                </a:solidFill>
              </a:rPr>
              <a:t>applications submitted</a:t>
            </a:r>
            <a:endParaRPr lang="en-US" sz="850" dirty="0"/>
          </a:p>
        </p:txBody>
      </p:sp>
      <p:sp>
        <p:nvSpPr>
          <p:cNvPr id="14" name="Text 12"/>
          <p:cNvSpPr/>
          <p:nvPr/>
        </p:nvSpPr>
        <p:spPr>
          <a:xfrm>
            <a:off x="6217920" y="2971800"/>
            <a:ext cx="1508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dirty="0">
                <a:solidFill>
                  <a:srgbClr val="D8A6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200+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6217920" y="3355848"/>
            <a:ext cx="1508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F7EFE7"/>
                </a:solidFill>
              </a:rPr>
              <a:t>interviews secured</a:t>
            </a:r>
            <a:endParaRPr lang="en-US" sz="850" dirty="0"/>
          </a:p>
        </p:txBody>
      </p:sp>
      <p:sp>
        <p:nvSpPr>
          <p:cNvPr id="16" name="Text 14"/>
          <p:cNvSpPr/>
          <p:nvPr/>
        </p:nvSpPr>
        <p:spPr>
          <a:xfrm>
            <a:off x="8092440" y="2971800"/>
            <a:ext cx="1508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dirty="0">
                <a:solidFill>
                  <a:srgbClr val="D8A6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80+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8092440" y="3355848"/>
            <a:ext cx="1508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F7EFE7"/>
                </a:solidFill>
              </a:rPr>
              <a:t>paid contracts/jobs</a:t>
            </a:r>
            <a:endParaRPr lang="en-US" sz="850" dirty="0"/>
          </a:p>
        </p:txBody>
      </p:sp>
      <p:sp>
        <p:nvSpPr>
          <p:cNvPr id="18" name="Text 16"/>
          <p:cNvSpPr/>
          <p:nvPr/>
        </p:nvSpPr>
        <p:spPr>
          <a:xfrm>
            <a:off x="9966960" y="2971800"/>
            <a:ext cx="1508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dirty="0">
                <a:solidFill>
                  <a:srgbClr val="D8A6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KSh 20K–150K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9966960" y="3355848"/>
            <a:ext cx="1508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F7EFE7"/>
                </a:solidFill>
              </a:rPr>
              <a:t>monthly income range</a:t>
            </a:r>
            <a:endParaRPr lang="en-US" sz="850" dirty="0"/>
          </a:p>
        </p:txBody>
      </p:sp>
      <p:sp>
        <p:nvSpPr>
          <p:cNvPr id="20" name="Shape 18"/>
          <p:cNvSpPr/>
          <p:nvPr/>
        </p:nvSpPr>
        <p:spPr>
          <a:xfrm>
            <a:off x="685800" y="4434840"/>
            <a:ext cx="10789920" cy="0"/>
          </a:xfrm>
          <a:prstGeom prst="line">
            <a:avLst/>
          </a:prstGeom>
          <a:noFill/>
          <a:ln w="10160">
            <a:solidFill>
              <a:srgbClr val="6B5631">
                <a:alpha val="9000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40080" y="480060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F7EFE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Evidence rule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2834640" y="4846320"/>
            <a:ext cx="758952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BDB4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 will not inflate impact to win funding. The website should clearly separate verified outcomes, pilot figures and future targets.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8255">
            <a:solidFill>
              <a:srgbClr val="6B5631">
                <a:alpha val="7000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02920" y="6547104"/>
            <a:ext cx="4114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BDB4A7"/>
                </a:solidFill>
              </a:rPr>
              <a:t>Remote Ready Kenya by Lucy the PM</a:t>
            </a:r>
            <a:endParaRPr lang="en-US" sz="650" dirty="0"/>
          </a:p>
        </p:txBody>
      </p:sp>
      <p:sp>
        <p:nvSpPr>
          <p:cNvPr id="25" name="Text 23"/>
          <p:cNvSpPr/>
          <p:nvPr/>
        </p:nvSpPr>
        <p:spPr>
          <a:xfrm>
            <a:off x="11384280" y="6528816"/>
            <a:ext cx="3200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D8A64A"/>
                </a:solidFill>
              </a:rPr>
              <a:t>05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909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7EFE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Lucy the PM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502920"/>
            <a:ext cx="22860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" dirty="0">
                <a:solidFill>
                  <a:srgbClr val="BDB4A7"/>
                </a:solidFill>
              </a:rPr>
              <a:t>EXECUTION SYSTEMS FOR TECH &amp; IMPACT TEAMS</a:t>
            </a:r>
            <a:endParaRPr lang="en-US" sz="480" dirty="0"/>
          </a:p>
        </p:txBody>
      </p:sp>
      <p:sp>
        <p:nvSpPr>
          <p:cNvPr id="4" name="Text 2"/>
          <p:cNvSpPr/>
          <p:nvPr/>
        </p:nvSpPr>
        <p:spPr>
          <a:xfrm>
            <a:off x="9144000" y="347472"/>
            <a:ext cx="25603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560" dirty="0">
                <a:solidFill>
                  <a:srgbClr val="D8A64A"/>
                </a:solidFill>
              </a:rPr>
              <a:t>PARTNERSHIP</a:t>
            </a:r>
            <a:endParaRPr lang="en-US" sz="560" dirty="0"/>
          </a:p>
        </p:txBody>
      </p:sp>
      <p:sp>
        <p:nvSpPr>
          <p:cNvPr id="5" name="Shape 3"/>
          <p:cNvSpPr/>
          <p:nvPr/>
        </p:nvSpPr>
        <p:spPr>
          <a:xfrm>
            <a:off x="502920" y="758952"/>
            <a:ext cx="11201400" cy="0"/>
          </a:xfrm>
          <a:prstGeom prst="line">
            <a:avLst/>
          </a:prstGeom>
          <a:noFill/>
          <a:ln w="8255">
            <a:solidFill>
              <a:srgbClr val="6B5631">
                <a:alpha val="8000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94360" y="914400"/>
            <a:ext cx="6126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7EFE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partners and sponsors</a:t>
            </a:r>
            <a:endParaRPr lang="en-US" sz="3000" dirty="0"/>
          </a:p>
          <a:p>
            <a:pPr indent="0" marL="0">
              <a:buNone/>
            </a:pPr>
            <a:r>
              <a:rPr lang="en-US" sz="3000" dirty="0">
                <a:solidFill>
                  <a:srgbClr val="F7EFE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can support.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21792" y="1810512"/>
            <a:ext cx="621792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BDB4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website should make it easy for partners to express interest, sponsor a cohort, offer tools, mentor, or support placement pathways.</a:t>
            </a:r>
            <a:endParaRPr lang="en-US" sz="1220" dirty="0"/>
          </a:p>
        </p:txBody>
      </p:sp>
      <p:sp>
        <p:nvSpPr>
          <p:cNvPr id="8" name="Text 6"/>
          <p:cNvSpPr/>
          <p:nvPr/>
        </p:nvSpPr>
        <p:spPr>
          <a:xfrm>
            <a:off x="685800" y="2926080"/>
            <a:ext cx="2651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7EFE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Sponsor a cohort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85800" y="3236976"/>
            <a:ext cx="265176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BDB4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Fund practical training, mentorship, resources and portfolio support for a defined group.</a:t>
            </a:r>
            <a:endParaRPr lang="en-US" sz="850" dirty="0"/>
          </a:p>
        </p:txBody>
      </p:sp>
      <p:sp>
        <p:nvSpPr>
          <p:cNvPr id="10" name="Text 8"/>
          <p:cNvSpPr/>
          <p:nvPr/>
        </p:nvSpPr>
        <p:spPr>
          <a:xfrm>
            <a:off x="3611880" y="2926080"/>
            <a:ext cx="2651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7EFE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Support tools &amp; access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611880" y="3236976"/>
            <a:ext cx="265176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BDB4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Provide software, data, subscriptions, templates or work materials.</a:t>
            </a:r>
            <a:endParaRPr lang="en-US" sz="850" dirty="0"/>
          </a:p>
        </p:txBody>
      </p:sp>
      <p:sp>
        <p:nvSpPr>
          <p:cNvPr id="12" name="Text 10"/>
          <p:cNvSpPr/>
          <p:nvPr/>
        </p:nvSpPr>
        <p:spPr>
          <a:xfrm>
            <a:off x="6537960" y="2926080"/>
            <a:ext cx="2651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7EFE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Mentor or review work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537960" y="3236976"/>
            <a:ext cx="265176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BDB4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Help participants sharpen delivery, communication and applications.</a:t>
            </a:r>
            <a:endParaRPr lang="en-US" sz="850" dirty="0"/>
          </a:p>
        </p:txBody>
      </p:sp>
      <p:sp>
        <p:nvSpPr>
          <p:cNvPr id="14" name="Text 12"/>
          <p:cNvSpPr/>
          <p:nvPr/>
        </p:nvSpPr>
        <p:spPr>
          <a:xfrm>
            <a:off x="9464040" y="2926080"/>
            <a:ext cx="2468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7EFE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Create pathways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464040" y="3236976"/>
            <a:ext cx="246888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BDB4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Offer projects, paid tasks, referrals, internships or interviews.</a:t>
            </a:r>
            <a:endParaRPr lang="en-US" sz="850" dirty="0"/>
          </a:p>
        </p:txBody>
      </p:sp>
      <p:sp>
        <p:nvSpPr>
          <p:cNvPr id="16" name="Text 14"/>
          <p:cNvSpPr/>
          <p:nvPr/>
        </p:nvSpPr>
        <p:spPr>
          <a:xfrm>
            <a:off x="621792" y="5074920"/>
            <a:ext cx="2926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D8A6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Form flow requirement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3566160" y="5084064"/>
            <a:ext cx="768096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BDB4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“Partner with us” opens a form → shows an application-sent message → sends an acknowledgement email to the applicant → sends the details to admin@lucythepm.com.</a:t>
            </a:r>
            <a:endParaRPr lang="en-US" sz="1060" dirty="0"/>
          </a:p>
        </p:txBody>
      </p:sp>
      <p:sp>
        <p:nvSpPr>
          <p:cNvPr id="18" name="Shape 16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8255">
            <a:solidFill>
              <a:srgbClr val="6B5631">
                <a:alpha val="7000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02920" y="6547104"/>
            <a:ext cx="4114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BDB4A7"/>
                </a:solidFill>
              </a:rPr>
              <a:t>Remote Ready Kenya by Lucy the PM</a:t>
            </a:r>
            <a:endParaRPr lang="en-US" sz="650" dirty="0"/>
          </a:p>
        </p:txBody>
      </p:sp>
      <p:sp>
        <p:nvSpPr>
          <p:cNvPr id="20" name="Text 18"/>
          <p:cNvSpPr/>
          <p:nvPr/>
        </p:nvSpPr>
        <p:spPr>
          <a:xfrm>
            <a:off x="11384280" y="6528816"/>
            <a:ext cx="3200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D8A64A"/>
                </a:solidFill>
              </a:rPr>
              <a:t>06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909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7EFE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Lucy the PM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502920"/>
            <a:ext cx="22860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" dirty="0">
                <a:solidFill>
                  <a:srgbClr val="BDB4A7"/>
                </a:solidFill>
              </a:rPr>
              <a:t>EXECUTION SYSTEMS FOR TECH &amp; IMPACT TEAMS</a:t>
            </a:r>
            <a:endParaRPr lang="en-US" sz="480" dirty="0"/>
          </a:p>
        </p:txBody>
      </p:sp>
      <p:sp>
        <p:nvSpPr>
          <p:cNvPr id="4" name="Text 2"/>
          <p:cNvSpPr/>
          <p:nvPr/>
        </p:nvSpPr>
        <p:spPr>
          <a:xfrm>
            <a:off x="9144000" y="347472"/>
            <a:ext cx="25603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560" dirty="0">
                <a:solidFill>
                  <a:srgbClr val="D8A64A"/>
                </a:solidFill>
              </a:rPr>
              <a:t>DELIVERY PRINCIPLES</a:t>
            </a:r>
            <a:endParaRPr lang="en-US" sz="560" dirty="0"/>
          </a:p>
        </p:txBody>
      </p:sp>
      <p:sp>
        <p:nvSpPr>
          <p:cNvPr id="5" name="Shape 3"/>
          <p:cNvSpPr/>
          <p:nvPr/>
        </p:nvSpPr>
        <p:spPr>
          <a:xfrm>
            <a:off x="502920" y="758952"/>
            <a:ext cx="11201400" cy="0"/>
          </a:xfrm>
          <a:prstGeom prst="line">
            <a:avLst/>
          </a:prstGeom>
          <a:noFill/>
          <a:ln w="8255">
            <a:solidFill>
              <a:srgbClr val="6B5631">
                <a:alpha val="80000"/>
              </a:srgbClr>
            </a:solidFill>
            <a:prstDash val="solid"/>
          </a:ln>
        </p:spPr>
      </p:sp>
      <p:pic>
        <p:nvPicPr>
          <p:cNvPr id="6" name="Image 0" descr="/mnt/data/rrk_bottom_cro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053960"/>
            <a:ext cx="4937760" cy="195201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172200" y="1005840"/>
            <a:ext cx="4754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7EFE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Responsible delivery</a:t>
            </a:r>
            <a:endParaRPr lang="en-US" sz="3000" dirty="0"/>
          </a:p>
          <a:p>
            <a:pPr indent="0" marL="0">
              <a:buNone/>
            </a:pPr>
            <a:r>
              <a:rPr lang="en-US" sz="3000" dirty="0">
                <a:solidFill>
                  <a:srgbClr val="F7EFE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principles.</a:t>
            </a:r>
            <a:endParaRPr lang="en-US" sz="3000" dirty="0"/>
          </a:p>
        </p:txBody>
      </p:sp>
      <p:sp>
        <p:nvSpPr>
          <p:cNvPr id="8" name="Text 5"/>
          <p:cNvSpPr/>
          <p:nvPr/>
        </p:nvSpPr>
        <p:spPr>
          <a:xfrm>
            <a:off x="6199632" y="1828800"/>
            <a:ext cx="4846320" cy="5303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BDB4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Remote Ready Kenya should help people access opportunity without overpromising, misusing AI or treating participants as marketing props.</a:t>
            </a:r>
            <a:endParaRPr lang="en-US" sz="1210" dirty="0"/>
          </a:p>
        </p:txBody>
      </p:sp>
      <p:sp>
        <p:nvSpPr>
          <p:cNvPr id="9" name="Text 6"/>
          <p:cNvSpPr/>
          <p:nvPr/>
        </p:nvSpPr>
        <p:spPr>
          <a:xfrm>
            <a:off x="731520" y="3840480"/>
            <a:ext cx="2423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7EFE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Dignified income pathways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731520" y="4151376"/>
            <a:ext cx="242316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BDB4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Real skills, real experience and real opportunity.</a:t>
            </a:r>
            <a:endParaRPr lang="en-US" sz="850" dirty="0"/>
          </a:p>
        </p:txBody>
      </p:sp>
      <p:sp>
        <p:nvSpPr>
          <p:cNvPr id="11" name="Text 8"/>
          <p:cNvSpPr/>
          <p:nvPr/>
        </p:nvSpPr>
        <p:spPr>
          <a:xfrm>
            <a:off x="3474720" y="3840480"/>
            <a:ext cx="2514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7EFE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Responsible AI use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3474720" y="4151376"/>
            <a:ext cx="251460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BDB4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as support and productivity, not a shortcut around competence.</a:t>
            </a:r>
            <a:endParaRPr lang="en-US" sz="850" dirty="0"/>
          </a:p>
        </p:txBody>
      </p:sp>
      <p:sp>
        <p:nvSpPr>
          <p:cNvPr id="13" name="Text 10"/>
          <p:cNvSpPr/>
          <p:nvPr/>
        </p:nvSpPr>
        <p:spPr>
          <a:xfrm>
            <a:off x="6309360" y="3840480"/>
            <a:ext cx="2514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7EFE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Structured support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6309360" y="4151376"/>
            <a:ext cx="251460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BDB4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Training, mentorship and resources with clear expectations.</a:t>
            </a:r>
            <a:endParaRPr lang="en-US" sz="850" dirty="0"/>
          </a:p>
        </p:txBody>
      </p:sp>
      <p:sp>
        <p:nvSpPr>
          <p:cNvPr id="15" name="Text 12"/>
          <p:cNvSpPr/>
          <p:nvPr/>
        </p:nvSpPr>
        <p:spPr>
          <a:xfrm>
            <a:off x="9144000" y="3840480"/>
            <a:ext cx="2423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7EFE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Transparent evidence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9144000" y="4151376"/>
            <a:ext cx="242316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BDB4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Privacy-safe stories and verified numbers only.</a:t>
            </a:r>
            <a:endParaRPr lang="en-US" sz="850" dirty="0"/>
          </a:p>
        </p:txBody>
      </p:sp>
      <p:sp>
        <p:nvSpPr>
          <p:cNvPr id="17" name="Shape 14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8255">
            <a:solidFill>
              <a:srgbClr val="6B5631">
                <a:alpha val="7000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02920" y="6547104"/>
            <a:ext cx="4114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BDB4A7"/>
                </a:solidFill>
              </a:rPr>
              <a:t>Remote Ready Kenya by Lucy the PM</a:t>
            </a:r>
            <a:endParaRPr lang="en-US" sz="650" dirty="0"/>
          </a:p>
        </p:txBody>
      </p:sp>
      <p:sp>
        <p:nvSpPr>
          <p:cNvPr id="19" name="Text 16"/>
          <p:cNvSpPr/>
          <p:nvPr/>
        </p:nvSpPr>
        <p:spPr>
          <a:xfrm>
            <a:off x="11384280" y="6528816"/>
            <a:ext cx="3200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D8A64A"/>
                </a:solidFill>
              </a:rPr>
              <a:t>07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909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7EFE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Lucy the PM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502920"/>
            <a:ext cx="22860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" dirty="0">
                <a:solidFill>
                  <a:srgbClr val="BDB4A7"/>
                </a:solidFill>
              </a:rPr>
              <a:t>EXECUTION SYSTEMS FOR TECH &amp; IMPACT TEAMS</a:t>
            </a:r>
            <a:endParaRPr lang="en-US" sz="480" dirty="0"/>
          </a:p>
        </p:txBody>
      </p:sp>
      <p:sp>
        <p:nvSpPr>
          <p:cNvPr id="4" name="Text 2"/>
          <p:cNvSpPr/>
          <p:nvPr/>
        </p:nvSpPr>
        <p:spPr>
          <a:xfrm>
            <a:off x="9144000" y="347472"/>
            <a:ext cx="25603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560" dirty="0">
                <a:solidFill>
                  <a:srgbClr val="D8A64A"/>
                </a:solidFill>
              </a:rPr>
              <a:t>FUNDING USE</a:t>
            </a:r>
            <a:endParaRPr lang="en-US" sz="560" dirty="0"/>
          </a:p>
        </p:txBody>
      </p:sp>
      <p:sp>
        <p:nvSpPr>
          <p:cNvPr id="5" name="Shape 3"/>
          <p:cNvSpPr/>
          <p:nvPr/>
        </p:nvSpPr>
        <p:spPr>
          <a:xfrm>
            <a:off x="502920" y="758952"/>
            <a:ext cx="11201400" cy="0"/>
          </a:xfrm>
          <a:prstGeom prst="line">
            <a:avLst/>
          </a:prstGeom>
          <a:noFill/>
          <a:ln w="8255">
            <a:solidFill>
              <a:srgbClr val="6B5631">
                <a:alpha val="8000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94360" y="914400"/>
            <a:ext cx="60350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dirty="0">
                <a:solidFill>
                  <a:srgbClr val="F7EFE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funding accelerates.</a:t>
            </a:r>
            <a:endParaRPr lang="en-US" sz="3100" dirty="0"/>
          </a:p>
        </p:txBody>
      </p:sp>
      <p:sp>
        <p:nvSpPr>
          <p:cNvPr id="7" name="Text 5"/>
          <p:cNvSpPr/>
          <p:nvPr/>
        </p:nvSpPr>
        <p:spPr>
          <a:xfrm>
            <a:off x="621792" y="1627632"/>
            <a:ext cx="621792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BDB4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Support helps us run stronger cohorts, provide tools and mentorship, and build the systems that make impact easier to track and scale.</a:t>
            </a:r>
            <a:endParaRPr lang="en-US" sz="1220" dirty="0"/>
          </a:p>
        </p:txBody>
      </p:sp>
      <p:sp>
        <p:nvSpPr>
          <p:cNvPr id="8" name="Text 6"/>
          <p:cNvSpPr/>
          <p:nvPr/>
        </p:nvSpPr>
        <p:spPr>
          <a:xfrm>
            <a:off x="685800" y="2788920"/>
            <a:ext cx="1920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7EFE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Training &amp; facilitation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85800" y="3099816"/>
            <a:ext cx="192024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BDB4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Sessions, curriculum, facilitation and learner support.</a:t>
            </a:r>
            <a:endParaRPr lang="en-US" sz="850" dirty="0"/>
          </a:p>
        </p:txBody>
      </p:sp>
      <p:sp>
        <p:nvSpPr>
          <p:cNvPr id="10" name="Text 8"/>
          <p:cNvSpPr/>
          <p:nvPr/>
        </p:nvSpPr>
        <p:spPr>
          <a:xfrm>
            <a:off x="2926080" y="2788920"/>
            <a:ext cx="1920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7EFE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Tools &amp; resources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2926080" y="3099816"/>
            <a:ext cx="192024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BDB4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Software, templates, subscriptions and learning materials.</a:t>
            </a:r>
            <a:endParaRPr lang="en-US" sz="850" dirty="0"/>
          </a:p>
        </p:txBody>
      </p:sp>
      <p:sp>
        <p:nvSpPr>
          <p:cNvPr id="12" name="Text 10"/>
          <p:cNvSpPr/>
          <p:nvPr/>
        </p:nvSpPr>
        <p:spPr>
          <a:xfrm>
            <a:off x="5166360" y="2788920"/>
            <a:ext cx="1920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7EFE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Mentorship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166360" y="3099816"/>
            <a:ext cx="192024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BDB4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Mentor time, reviews and professional support.</a:t>
            </a:r>
            <a:endParaRPr lang="en-US" sz="850" dirty="0"/>
          </a:p>
        </p:txBody>
      </p:sp>
      <p:sp>
        <p:nvSpPr>
          <p:cNvPr id="14" name="Text 12"/>
          <p:cNvSpPr/>
          <p:nvPr/>
        </p:nvSpPr>
        <p:spPr>
          <a:xfrm>
            <a:off x="7406640" y="2788920"/>
            <a:ext cx="1920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7EFE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Platform support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406640" y="3099816"/>
            <a:ext cx="192024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BDB4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Website, reporting, analytics and programme operations.</a:t>
            </a:r>
            <a:endParaRPr lang="en-US" sz="850" dirty="0"/>
          </a:p>
        </p:txBody>
      </p:sp>
      <p:sp>
        <p:nvSpPr>
          <p:cNvPr id="16" name="Text 14"/>
          <p:cNvSpPr/>
          <p:nvPr/>
        </p:nvSpPr>
        <p:spPr>
          <a:xfrm>
            <a:off x="9646920" y="2788920"/>
            <a:ext cx="1920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7EFE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Scaling access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9646920" y="3099816"/>
            <a:ext cx="192024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BDB4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More cohorts, partner pipelines and more opportunity.</a:t>
            </a:r>
            <a:endParaRPr lang="en-US" sz="850" dirty="0"/>
          </a:p>
        </p:txBody>
      </p:sp>
      <p:sp>
        <p:nvSpPr>
          <p:cNvPr id="18" name="Shape 16"/>
          <p:cNvSpPr/>
          <p:nvPr/>
        </p:nvSpPr>
        <p:spPr>
          <a:xfrm>
            <a:off x="685800" y="4709160"/>
            <a:ext cx="10789920" cy="0"/>
          </a:xfrm>
          <a:prstGeom prst="line">
            <a:avLst/>
          </a:prstGeom>
          <a:noFill/>
          <a:ln w="10160">
            <a:solidFill>
              <a:srgbClr val="6B5631">
                <a:alpha val="9000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21792" y="5074920"/>
            <a:ext cx="2834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D8A6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PayPal support links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3703320" y="5102352"/>
            <a:ext cx="4480560" cy="2286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120" dirty="0">
                <a:solidFill>
                  <a:srgbClr val="BDB4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Add final verified PayPal link(s) before website upload and before public distribution.</a:t>
            </a:r>
            <a:endParaRPr lang="en-US" sz="1120" dirty="0"/>
          </a:p>
        </p:txBody>
      </p:sp>
      <p:sp>
        <p:nvSpPr>
          <p:cNvPr id="21" name="Text 19"/>
          <p:cNvSpPr/>
          <p:nvPr/>
        </p:nvSpPr>
        <p:spPr>
          <a:xfrm>
            <a:off x="8412480" y="5093208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3B2A9"/>
                </a:solidFill>
              </a:rPr>
              <a:t>Partner with us  →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10012680" y="5093208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D8A64A"/>
                </a:solidFill>
              </a:rPr>
              <a:t>Download overview  →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621792" y="5961888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F7EFE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Skills everywhere. Opportunities from Kenya to the world.</a:t>
            </a:r>
            <a:endParaRPr lang="en-US" sz="2000" dirty="0"/>
          </a:p>
        </p:txBody>
      </p:sp>
      <p:sp>
        <p:nvSpPr>
          <p:cNvPr id="24" name="Shape 22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8255">
            <a:solidFill>
              <a:srgbClr val="6B5631">
                <a:alpha val="7000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02920" y="6547104"/>
            <a:ext cx="4114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BDB4A7"/>
                </a:solidFill>
              </a:rPr>
              <a:t>Remote Ready Kenya by Lucy the PM</a:t>
            </a:r>
            <a:endParaRPr lang="en-US" sz="650" dirty="0"/>
          </a:p>
        </p:txBody>
      </p:sp>
      <p:sp>
        <p:nvSpPr>
          <p:cNvPr id="26" name="Text 24"/>
          <p:cNvSpPr/>
          <p:nvPr/>
        </p:nvSpPr>
        <p:spPr>
          <a:xfrm>
            <a:off x="11384280" y="6528816"/>
            <a:ext cx="3200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D8A64A"/>
                </a:solidFill>
              </a:rPr>
              <a:t>08</a:t>
            </a:r>
            <a:endParaRPr lang="en-US" sz="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Georg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Lucy the PM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Remote Ready Kenya — Program Overview</dc:title>
  <dc:subject>Remote Ready Kenya Program Overview</dc:subject>
  <dc:creator>Lucy the PM</dc:creator>
  <cp:lastModifiedBy>Lucy the PM</cp:lastModifiedBy>
  <cp:revision>1</cp:revision>
  <dcterms:created xsi:type="dcterms:W3CDTF">2026-09-29T00:52:47Z</dcterms:created>
  <dcterms:modified xsi:type="dcterms:W3CDTF">2026-09-29T00:52:47Z</dcterms:modified>
</cp:coreProperties>
</file>